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g382538c51a5_1_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" name="Google Shape;109;g382538c51a5_1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37ff0bf1dbf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37ff0bf1dbf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37ff0bf1dbf_0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Google Shape;65;g37ff0bf1dbf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37ff0bf1dbf_0_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37ff0bf1dbf_0_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g37ff0bf1dbf_0_2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" name="Google Shape;74;g37ff0bf1dbf_0_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37ff0bf1dbf_0_3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37ff0bf1dbf_0_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382538c51a5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382538c51a5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37ff0bf1dbf_0_5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" name="Google Shape;96;g37ff0bf1dbf_0_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37ff0bf1dbf_0_4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37ff0bf1dbf_0_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4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9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7.jpg"/><Relationship Id="rId4" Type="http://schemas.openxmlformats.org/officeDocument/2006/relationships/image" Target="../media/image6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8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5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hyperlink" Target="https://www.chromoscope.net/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2456900" y="1544125"/>
            <a:ext cx="4339800" cy="1290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l">
                <a:solidFill>
                  <a:schemeClr val="lt1"/>
                </a:solidFill>
              </a:rPr>
              <a:t>Droga Mleczna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55" name="Google Shape;55;p13"/>
          <p:cNvSpPr txBox="1"/>
          <p:nvPr/>
        </p:nvSpPr>
        <p:spPr>
          <a:xfrm>
            <a:off x="7893400" y="4774200"/>
            <a:ext cx="12507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l" sz="800">
                <a:solidFill>
                  <a:schemeClr val="lt2"/>
                </a:solidFill>
              </a:rPr>
              <a:t>fot. Michał Gałkiewicz</a:t>
            </a:r>
            <a:endParaRPr sz="800">
              <a:solidFill>
                <a:schemeClr val="lt2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2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" name="Google Shape;112;p2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13" name="Google Shape;113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2286"/>
            <a:ext cx="9144000" cy="513892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 txBox="1"/>
          <p:nvPr>
            <p:ph type="ctrTitle"/>
          </p:nvPr>
        </p:nvSpPr>
        <p:spPr>
          <a:xfrm>
            <a:off x="5592925" y="315650"/>
            <a:ext cx="3393300" cy="4567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pl" sz="2080">
                <a:solidFill>
                  <a:schemeClr val="lt1"/>
                </a:solidFill>
              </a:rPr>
              <a:t>Galaktyka to duże zbiorowisko gwiazd, pyłu i gazu oraz niewidocznej ciemnej materii.</a:t>
            </a:r>
            <a:endParaRPr sz="2080">
              <a:solidFill>
                <a:schemeClr val="lt1"/>
              </a:solidFill>
            </a:endParaRPr>
          </a:p>
        </p:txBody>
      </p:sp>
      <p:sp>
        <p:nvSpPr>
          <p:cNvPr id="61" name="Google Shape;61;p14"/>
          <p:cNvSpPr txBox="1"/>
          <p:nvPr>
            <p:ph idx="1" type="subTitle"/>
          </p:nvPr>
        </p:nvSpPr>
        <p:spPr>
          <a:xfrm>
            <a:off x="400475" y="3771200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l"/>
              <a:t>.</a:t>
            </a:r>
            <a:endParaRPr/>
          </a:p>
        </p:txBody>
      </p:sp>
      <p:sp>
        <p:nvSpPr>
          <p:cNvPr id="62" name="Google Shape;62;p14"/>
          <p:cNvSpPr txBox="1"/>
          <p:nvPr/>
        </p:nvSpPr>
        <p:spPr>
          <a:xfrm>
            <a:off x="6199975" y="4606700"/>
            <a:ext cx="27861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l" sz="1100">
                <a:solidFill>
                  <a:schemeClr val="lt2"/>
                </a:solidFill>
              </a:rPr>
              <a:t>Źródło: </a:t>
            </a:r>
            <a:r>
              <a:rPr lang="pl" sz="1100">
                <a:solidFill>
                  <a:schemeClr val="lt2"/>
                </a:solidFill>
              </a:rPr>
              <a:t>ESA/Hubble &amp; NASA, V. Antoniou</a:t>
            </a:r>
            <a:endParaRPr sz="1100">
              <a:solidFill>
                <a:schemeClr val="lt2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6"/>
          <p:cNvSpPr txBox="1"/>
          <p:nvPr>
            <p:ph idx="1" type="subTitle"/>
          </p:nvPr>
        </p:nvSpPr>
        <p:spPr>
          <a:xfrm>
            <a:off x="4403475" y="4732400"/>
            <a:ext cx="4622700" cy="338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2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l" sz="1200">
                <a:solidFill>
                  <a:schemeClr val="lt2"/>
                </a:solidFill>
              </a:rPr>
              <a:t>Źródło: NASA, ESA, the Hubble Heritage Team (STScI/AURA)</a:t>
            </a:r>
            <a:endParaRPr sz="1200">
              <a:solidFill>
                <a:schemeClr val="lt2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7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7" name="Google Shape;77;p17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78" name="Google Shape;78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-266025" y="-962175"/>
            <a:ext cx="9410025" cy="7494350"/>
          </a:xfrm>
          <a:prstGeom prst="rect">
            <a:avLst/>
          </a:prstGeom>
          <a:noFill/>
          <a:ln>
            <a:noFill/>
          </a:ln>
        </p:spPr>
      </p:pic>
      <p:sp>
        <p:nvSpPr>
          <p:cNvPr id="79" name="Google Shape;79;p17"/>
          <p:cNvSpPr txBox="1"/>
          <p:nvPr>
            <p:ph idx="1" type="subTitle"/>
          </p:nvPr>
        </p:nvSpPr>
        <p:spPr>
          <a:xfrm>
            <a:off x="2274825" y="4732400"/>
            <a:ext cx="6751200" cy="338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7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l" sz="1200">
                <a:solidFill>
                  <a:schemeClr val="lt2"/>
                </a:solidFill>
              </a:rPr>
              <a:t>Źródło: NASA, ESA, and the Hubble Heritage (STScI/AURA)-ESA/Hubble Collaboration; Acknowledgment: M. West (ESO, Chile)</a:t>
            </a:r>
            <a:endParaRPr sz="1200">
              <a:solidFill>
                <a:schemeClr val="lt2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8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5" name="Google Shape;85;p18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86" name="Google Shape;86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797" y="-621425"/>
            <a:ext cx="9122400" cy="6480375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Google Shape;87;p18"/>
          <p:cNvSpPr txBox="1"/>
          <p:nvPr>
            <p:ph idx="1" type="subTitle"/>
          </p:nvPr>
        </p:nvSpPr>
        <p:spPr>
          <a:xfrm>
            <a:off x="5474575" y="4732400"/>
            <a:ext cx="3551400" cy="338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l" sz="1100">
                <a:solidFill>
                  <a:schemeClr val="lt2"/>
                </a:solidFill>
              </a:rPr>
              <a:t>Źródło: </a:t>
            </a:r>
            <a:r>
              <a:rPr lang="pl" sz="1100">
                <a:solidFill>
                  <a:schemeClr val="lt2"/>
                </a:solidFill>
              </a:rPr>
              <a:t>ESA/Hubble &amp; NASA, R. Tully, M. Messa</a:t>
            </a:r>
            <a:endParaRPr sz="1100">
              <a:solidFill>
                <a:schemeClr val="lt2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9"/>
          <p:cNvSpPr txBox="1"/>
          <p:nvPr>
            <p:ph type="ctrTitle"/>
          </p:nvPr>
        </p:nvSpPr>
        <p:spPr>
          <a:xfrm>
            <a:off x="1687050" y="1281750"/>
            <a:ext cx="5769900" cy="1290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l" sz="3000">
                <a:solidFill>
                  <a:srgbClr val="D9D9D9"/>
                </a:solidFill>
              </a:rPr>
              <a:t>Jaki kształt ma Droga Mleczna?</a:t>
            </a:r>
            <a:endParaRPr sz="3000">
              <a:solidFill>
                <a:srgbClr val="D9D9D9"/>
              </a:solidFill>
            </a:endParaRPr>
          </a:p>
        </p:txBody>
      </p:sp>
      <p:sp>
        <p:nvSpPr>
          <p:cNvPr id="93" name="Google Shape;93;p19"/>
          <p:cNvSpPr txBox="1"/>
          <p:nvPr/>
        </p:nvSpPr>
        <p:spPr>
          <a:xfrm>
            <a:off x="7893400" y="4774200"/>
            <a:ext cx="12507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l" sz="800">
                <a:solidFill>
                  <a:schemeClr val="lt2"/>
                </a:solidFill>
              </a:rPr>
              <a:t>fot. Michał Gałkiewicz</a:t>
            </a:r>
            <a:endParaRPr sz="800">
              <a:solidFill>
                <a:schemeClr val="lt2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20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9" name="Google Shape;99;p20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00" name="Google Shape;100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4572"/>
            <a:ext cx="9144000" cy="513435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21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l" sz="3900" u="sng">
                <a:solidFill>
                  <a:schemeClr val="hlink"/>
                </a:solidFill>
                <a:hlinkClick r:id="rId3"/>
              </a:rPr>
              <a:t>https://www.chromoscope.net/</a:t>
            </a:r>
            <a:endParaRPr sz="3900">
              <a:solidFill>
                <a:schemeClr val="lt1"/>
              </a:solidFill>
            </a:endParaRPr>
          </a:p>
        </p:txBody>
      </p:sp>
      <p:sp>
        <p:nvSpPr>
          <p:cNvPr id="106" name="Google Shape;106;p21"/>
          <p:cNvSpPr txBox="1"/>
          <p:nvPr>
            <p:ph idx="1" type="subTitle"/>
          </p:nvPr>
        </p:nvSpPr>
        <p:spPr>
          <a:xfrm>
            <a:off x="311700" y="287357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